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7" r:id="rId8"/>
    <p:sldId id="269" r:id="rId9"/>
    <p:sldId id="260" r:id="rId10"/>
    <p:sldId id="261" r:id="rId11"/>
    <p:sldId id="270" r:id="rId12"/>
    <p:sldId id="271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000E-4A12-ED42-9E45-17B10C3E5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2ADBA-E209-B24F-94FA-547170D60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664B3-BE95-DB41-B443-3AC16DDF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93003-9F0B-A64C-85E9-9ABCB393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D02E-273E-5949-9B58-BDA4C4CD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451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C697-53D7-6E4A-BB9E-1CEB9FBA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0A179-62E3-CD47-8BAF-2FCB1BEDC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D3613-F032-C04E-8EF0-B02C0F58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F82D-CBD0-FC4B-9E8D-6038BF76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198D-01BB-3B4C-B887-CBB586FD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7913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232C4-8276-1E42-A588-C3D2D7911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563D4-10B2-3A42-8E40-921FB0547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14696-F5EA-F042-BCC4-CE3C4478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54FE-EA24-6D4F-864B-0050EB4D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7D22-0593-B94D-B122-CD464CCF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809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8466-CCC1-6246-9976-71E99764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7ED9-7C9E-EE47-821E-C802653AA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3DCE0-F1F8-414A-8A58-4DEFDD87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D20BE-E431-F74C-BA0F-D9D2ED6F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3F14-775A-274E-A87F-3939E17D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714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B5A3-9A14-7048-9497-B63BA099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6C74-8FE8-9745-AE6B-176C4D4D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3DEE-4AA3-904D-BFB9-39ECE39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834C2-A29B-CB49-9503-37132DE2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EE445-DE61-BF40-9C65-1E2D2FA8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69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344-1545-3745-835C-D8D71F91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D310-962A-D54B-84EA-36DFB4310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C3CE-0BA1-7E46-A46E-A24E5D146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9ECDE-7C70-4045-92B1-DA92A8EC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06A3-2BC8-8F4A-9600-03E7DF4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59B4-47C9-8247-868E-320CAE8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9421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C476-F3A3-1943-A5FF-725EBEC8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AE2F4-D5A8-274D-87B6-F9FAD8103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78334-0FE4-4943-A502-FC727441B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B2FA-D27F-E64F-A9FA-654A51568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08C6C-BC1B-5B4F-8263-04C8648AE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6DCA1-4525-CD4E-B52A-E0D6C6B5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02C65-97DF-DB40-8D8C-BDCF7997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EEB08-CBD2-4248-BF4E-D50EADEC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053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2CBE-2351-EB4F-B042-F19432B4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3DB29-C892-FC4D-8EF4-E4D4F43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12D36-887E-BA4E-A24D-EF76A5F3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EFE40-F636-0844-A656-EAB77EF6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66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628F4-B3AC-8246-93E2-B09A4ACB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E57AB-02C0-C443-89AD-7A910F8C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91089-25A1-BF48-B368-9FF5668C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598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DBD0-65ED-F645-BD72-02A863D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B9021-3892-AE41-8293-AC140C3F2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41B07-920F-4A4C-BB96-8B0DB9383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39D0C-A2CC-3A4F-8A82-6F262633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BB3CF-76DB-9E4F-8867-9C2228EE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F1F4D-E443-5244-BAAC-52996F9F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3452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16B-53D7-6843-961E-DAF30B18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F82C1-340D-A741-96EC-FCC6FF023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6F31-9811-9D43-B1C0-4A6A90A1C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4D71-E33E-C24F-A9F1-26F76D15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7C8-AE8C-584D-9D9C-6B009106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AE816-32D1-1E4F-A314-3D6FAB5C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450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65386-1006-274E-871A-6D70BA9A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33764-BE26-714B-9F57-7E6F5275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6327-16E3-7241-A3DE-65267561E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F3D58-B2F2-9C4D-95F6-6765E68715D0}" type="datetimeFigureOut">
              <a:rPr lang="en-RU" smtClean="0"/>
              <a:t>10.09.2021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CF253-3086-B344-B4F4-016494B1E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9445C-FD40-3343-BD81-C5DAA29D6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27654-5A72-6443-944F-12C6097AEE1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77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3%D0%B5%D0%BE%D0%BC%D0%B0%D1%80%D0%BA%D0%B5%D1%82%D0%B8%D0%BD%D0%B3#mw-hea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F996-DC09-5946-A2B6-B9753904F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F202D-8A4B-274A-AA72-5A41948C7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4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A702A6B7-1790-6444-A901-8CF69ADA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8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AFEF-78D6-A940-A8A2-CEE58795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моделей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D4F5D-58AD-7F41-91C7-F892B941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551" y="2879695"/>
            <a:ext cx="644929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Индикаторы </a:t>
            </a:r>
            <a:r>
              <a:rPr lang="en-US" dirty="0"/>
              <a:t>Local </a:t>
            </a:r>
            <a:r>
              <a:rPr lang="ru-RU" dirty="0"/>
              <a:t>и </a:t>
            </a:r>
            <a:r>
              <a:rPr lang="en-US" dirty="0"/>
              <a:t>Global </a:t>
            </a:r>
            <a:r>
              <a:rPr lang="en-US" dirty="0" err="1"/>
              <a:t>Morans</a:t>
            </a:r>
            <a:r>
              <a:rPr lang="ru-RU" dirty="0"/>
              <a:t>				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61AE2-F2B6-8B47-8C9D-5ABAE37AC236}"/>
              </a:ext>
            </a:extLst>
          </p:cNvPr>
          <p:cNvSpPr/>
          <p:nvPr/>
        </p:nvSpPr>
        <p:spPr>
          <a:xfrm>
            <a:off x="1387554" y="1554132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Пространственная автокорреляция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424065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505C-FD8C-144D-84FD-FC3C0E87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B171-886D-7C47-9E2A-67C6C3E84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33D90-25DC-324A-8782-39DC52574477}"/>
              </a:ext>
            </a:extLst>
          </p:cNvPr>
          <p:cNvSpPr/>
          <p:nvPr/>
        </p:nvSpPr>
        <p:spPr>
          <a:xfrm>
            <a:off x="7920600" y="1923464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GWR </a:t>
            </a:r>
            <a:r>
              <a:rPr lang="ru-RU" dirty="0"/>
              <a:t>регрессия</a:t>
            </a:r>
            <a:endParaRPr lang="en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F3D89F-21E8-0C47-A031-D1E291804D54}"/>
              </a:ext>
            </a:extLst>
          </p:cNvPr>
          <p:cNvSpPr txBox="1">
            <a:spLocks/>
          </p:cNvSpPr>
          <p:nvPr/>
        </p:nvSpPr>
        <p:spPr>
          <a:xfrm>
            <a:off x="1293421" y="2527444"/>
            <a:ext cx="4624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HotSpot</a:t>
            </a:r>
            <a:r>
              <a:rPr lang="en-US" dirty="0"/>
              <a:t> </a:t>
            </a:r>
            <a:r>
              <a:rPr lang="ru-RU" dirty="0"/>
              <a:t>анализ</a:t>
            </a:r>
            <a:r>
              <a:rPr lang="en-US" dirty="0" err="1"/>
              <a:t>Getis</a:t>
            </a:r>
            <a:r>
              <a:rPr lang="en-US" dirty="0"/>
              <a:t> Ord </a:t>
            </a:r>
            <a:r>
              <a:rPr lang="ru-RU" dirty="0"/>
              <a:t>модель </a:t>
            </a:r>
            <a:r>
              <a:rPr lang="en-GB" dirty="0"/>
              <a:t>https://</a:t>
            </a:r>
            <a:r>
              <a:rPr lang="en-GB" dirty="0" err="1"/>
              <a:t>pro.arcgis.com</a:t>
            </a:r>
            <a:r>
              <a:rPr lang="en-GB" dirty="0"/>
              <a:t>/</a:t>
            </a:r>
            <a:r>
              <a:rPr lang="en-GB" dirty="0" err="1"/>
              <a:t>ru</a:t>
            </a:r>
            <a:r>
              <a:rPr lang="en-GB" dirty="0"/>
              <a:t>/pro-app/latest/tool-reference/spatial-statistics/h-how-hot-spot-analysis-</a:t>
            </a:r>
            <a:r>
              <a:rPr lang="en-GB" dirty="0" err="1"/>
              <a:t>getis</a:t>
            </a:r>
            <a:r>
              <a:rPr lang="en-GB" dirty="0"/>
              <a:t>-</a:t>
            </a:r>
            <a:r>
              <a:rPr lang="en-GB" dirty="0" err="1"/>
              <a:t>ord</a:t>
            </a:r>
            <a:r>
              <a:rPr lang="en-GB" dirty="0"/>
              <a:t>-</a:t>
            </a:r>
            <a:r>
              <a:rPr lang="en-GB" dirty="0" err="1"/>
              <a:t>gi</a:t>
            </a:r>
            <a:r>
              <a:rPr lang="en-GB" dirty="0"/>
              <a:t>-spatial-</a:t>
            </a:r>
            <a:r>
              <a:rPr lang="en-GB" dirty="0" err="1"/>
              <a:t>stati.htm</a:t>
            </a:r>
            <a:r>
              <a:rPr lang="ru-RU" dirty="0"/>
              <a:t>			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1688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8173-8F77-3A41-B374-43353F39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+ Kriging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E981C-A35C-574B-B20C-41FE7183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337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3CB-4DDB-B44C-AAD1-4C4F6513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( этот и 2 следующих слайда)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9D6-FBE1-8645-BB54-C8E49535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Оптимизация развития сети </a:t>
            </a:r>
            <a:r>
              <a:rPr lang="ru-RU" dirty="0" err="1"/>
              <a:t>дарксторов</a:t>
            </a:r>
            <a:r>
              <a:rPr lang="ru-RU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Оценка пешеходной доступности магазинов</a:t>
            </a:r>
            <a:r>
              <a:rPr lang="en-US" dirty="0"/>
              <a:t> </a:t>
            </a:r>
            <a:r>
              <a:rPr lang="ru-RU" dirty="0"/>
              <a:t>,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оценка уровня жизни района  - </a:t>
            </a:r>
            <a:r>
              <a:rPr lang="en-US" dirty="0"/>
              <a:t>livability score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Оценка потенциального числа заказов в заданном радиусе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Определение оптимального числа зон через кластеризацию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Unfolded</a:t>
            </a:r>
          </a:p>
          <a:p>
            <a:r>
              <a:rPr lang="en-US" dirty="0"/>
              <a:t>Screencast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93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7735-EBBB-3749-9CCD-B8278C14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0605-1728-D645-8E2B-037B57D3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125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83E2-DD72-C545-821E-10428EE6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о себе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F78D-8AAA-C84D-8F34-7ABC97600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Канал</a:t>
            </a:r>
          </a:p>
          <a:p>
            <a:r>
              <a:rPr lang="ru-RU" dirty="0"/>
              <a:t> </a:t>
            </a:r>
            <a:r>
              <a:rPr lang="ru-RU" dirty="0" err="1"/>
              <a:t>яндекс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3241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1069-EB85-1D4D-87AF-FB651FF0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33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Задачи </a:t>
            </a:r>
            <a:r>
              <a:rPr lang="ru-RU" dirty="0" err="1"/>
              <a:t>геоанализа</a:t>
            </a:r>
            <a:r>
              <a:rPr lang="ru-RU" dirty="0"/>
              <a:t> в маркетинге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7D47D-E038-F242-884C-CEB4D78E3528}"/>
              </a:ext>
            </a:extLst>
          </p:cNvPr>
          <p:cNvSpPr txBox="1"/>
          <p:nvPr/>
        </p:nvSpPr>
        <p:spPr>
          <a:xfrm>
            <a:off x="819473" y="1170093"/>
            <a:ext cx="11021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ru-RU" dirty="0">
                <a:hlinkClick r:id="rId2"/>
              </a:rPr>
            </a:br>
            <a:r>
              <a:rPr lang="ru-RU" b="1" dirty="0" err="1"/>
              <a:t>Геома́ркетинг</a:t>
            </a:r>
            <a:r>
              <a:rPr lang="ru-RU" dirty="0"/>
              <a:t>— маркетинговая дисциплина, направленная на взаимодействие с локальной аудиторией, выделенной по географическому признаку, с целью планирования, продвижения и осуществления деятельности в области сбыта продукции.</a:t>
            </a:r>
          </a:p>
          <a:p>
            <a:endParaRPr lang="en-US" dirty="0"/>
          </a:p>
          <a:p>
            <a:r>
              <a:rPr lang="ru-RU" dirty="0"/>
              <a:t>Любая задача может задействовать пространственные данные  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1BE12-446E-A74E-AFA5-D8BFFE410646}"/>
              </a:ext>
            </a:extLst>
          </p:cNvPr>
          <p:cNvSpPr txBox="1"/>
          <p:nvPr/>
        </p:nvSpPr>
        <p:spPr>
          <a:xfrm>
            <a:off x="838200" y="5687907"/>
            <a:ext cx="312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Сколько я заработаю, если открою точку в этом районе? 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22DFE-F092-2549-9DBA-F1758430A591}"/>
              </a:ext>
            </a:extLst>
          </p:cNvPr>
          <p:cNvSpPr txBox="1"/>
          <p:nvPr/>
        </p:nvSpPr>
        <p:spPr>
          <a:xfrm>
            <a:off x="819258" y="3900806"/>
            <a:ext cx="30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разместить рекламу, что ее увидела ЦА?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5B645-05B3-B241-872F-F61F39A473FB}"/>
              </a:ext>
            </a:extLst>
          </p:cNvPr>
          <p:cNvSpPr txBox="1"/>
          <p:nvPr/>
        </p:nvSpPr>
        <p:spPr>
          <a:xfrm>
            <a:off x="4302924" y="3781366"/>
            <a:ext cx="358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 живет наш клиент и сколько денег принесет территория?</a:t>
            </a:r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51FDD-1AFD-FA4A-8AF8-A88E5F3C965A}"/>
              </a:ext>
            </a:extLst>
          </p:cNvPr>
          <p:cNvSpPr txBox="1"/>
          <p:nvPr/>
        </p:nvSpPr>
        <p:spPr>
          <a:xfrm>
            <a:off x="1434325" y="339253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Коммуникация</a:t>
            </a:r>
            <a:endParaRPr lang="en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36A69-E791-7B42-BFA9-083537D5012A}"/>
              </a:ext>
            </a:extLst>
          </p:cNvPr>
          <p:cNvSpPr txBox="1"/>
          <p:nvPr/>
        </p:nvSpPr>
        <p:spPr>
          <a:xfrm>
            <a:off x="5515071" y="3237501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Стратегия</a:t>
            </a:r>
            <a:endParaRPr lang="en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3928F-C753-E143-9483-BC7BB93AE97E}"/>
              </a:ext>
            </a:extLst>
          </p:cNvPr>
          <p:cNvSpPr txBox="1"/>
          <p:nvPr/>
        </p:nvSpPr>
        <p:spPr>
          <a:xfrm>
            <a:off x="9032522" y="32515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Брэнд</a:t>
            </a:r>
            <a:endParaRPr lang="en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6E76F-0E1B-2949-BF8C-156E5D457C98}"/>
              </a:ext>
            </a:extLst>
          </p:cNvPr>
          <p:cNvSpPr txBox="1"/>
          <p:nvPr/>
        </p:nvSpPr>
        <p:spPr>
          <a:xfrm>
            <a:off x="1737937" y="515419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Директ</a:t>
            </a:r>
            <a:endParaRPr lang="en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1C06A-8389-7E4F-9731-E569EA306139}"/>
              </a:ext>
            </a:extLst>
          </p:cNvPr>
          <p:cNvSpPr txBox="1"/>
          <p:nvPr/>
        </p:nvSpPr>
        <p:spPr>
          <a:xfrm>
            <a:off x="8342681" y="3642867"/>
            <a:ext cx="3340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Какая инфраструктура привлечет наибольшее внимание к моему ЖК?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2529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8918-44DD-1A4B-98DA-137D7E0F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31" y="2766218"/>
            <a:ext cx="10515600" cy="1325563"/>
          </a:xfrm>
        </p:spPr>
        <p:txBody>
          <a:bodyPr/>
          <a:lstStyle/>
          <a:p>
            <a:r>
              <a:rPr lang="ru-RU" dirty="0"/>
              <a:t>Особенности представления информации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3614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Rectangle 4"/>
          <p:cNvSpPr/>
          <p:nvPr/>
        </p:nvSpPr>
        <p:spPr>
          <a:xfrm>
            <a:off x="3959667" y="6337533"/>
            <a:ext cx="3831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Цифровой рельеф и </a:t>
            </a:r>
            <a:r>
              <a:rPr lang="ru-RU" dirty="0" err="1"/>
              <a:t>ортофотоплан</a:t>
            </a:r>
            <a:endParaRPr lang="en-US" dirty="0"/>
          </a:p>
        </p:txBody>
      </p:sp>
      <p:sp>
        <p:nvSpPr>
          <p:cNvPr id="1048649" name="Rectangle 5"/>
          <p:cNvSpPr/>
          <p:nvPr/>
        </p:nvSpPr>
        <p:spPr>
          <a:xfrm>
            <a:off x="3879201" y="4891244"/>
            <a:ext cx="331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Административные границы</a:t>
            </a:r>
            <a:endParaRPr lang="en-US" dirty="0"/>
          </a:p>
        </p:txBody>
      </p:sp>
      <p:sp>
        <p:nvSpPr>
          <p:cNvPr id="1048650" name="Rectangle 6"/>
          <p:cNvSpPr/>
          <p:nvPr/>
        </p:nvSpPr>
        <p:spPr>
          <a:xfrm>
            <a:off x="3936768" y="4104074"/>
            <a:ext cx="5078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Использование территории: застройка</a:t>
            </a:r>
          </a:p>
        </p:txBody>
      </p:sp>
      <p:sp>
        <p:nvSpPr>
          <p:cNvPr id="1048651" name="Rectangle 7"/>
          <p:cNvSpPr/>
          <p:nvPr/>
        </p:nvSpPr>
        <p:spPr>
          <a:xfrm>
            <a:off x="3959667" y="3395071"/>
            <a:ext cx="1409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Граф дорог</a:t>
            </a:r>
            <a:endParaRPr lang="en-US" sz="2000" dirty="0"/>
          </a:p>
        </p:txBody>
      </p:sp>
      <p:sp>
        <p:nvSpPr>
          <p:cNvPr id="1048652" name="TextBox 8"/>
          <p:cNvSpPr txBox="1"/>
          <p:nvPr/>
        </p:nvSpPr>
        <p:spPr>
          <a:xfrm>
            <a:off x="4075335" y="5564357"/>
            <a:ext cx="16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Гидрография</a:t>
            </a:r>
            <a:endParaRPr lang="en-US" dirty="0"/>
          </a:p>
        </p:txBody>
      </p:sp>
      <p:sp>
        <p:nvSpPr>
          <p:cNvPr id="1048653" name="Rectangle 9"/>
          <p:cNvSpPr/>
          <p:nvPr/>
        </p:nvSpPr>
        <p:spPr>
          <a:xfrm>
            <a:off x="3936768" y="2667824"/>
            <a:ext cx="2865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Статистика о населении </a:t>
            </a:r>
          </a:p>
        </p:txBody>
      </p:sp>
      <p:sp>
        <p:nvSpPr>
          <p:cNvPr id="1048654" name="Rectangle 10"/>
          <p:cNvSpPr/>
          <p:nvPr/>
        </p:nvSpPr>
        <p:spPr>
          <a:xfrm>
            <a:off x="3936768" y="1934788"/>
            <a:ext cx="5236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Динамические данные: трафик, погода, шум</a:t>
            </a:r>
          </a:p>
        </p:txBody>
      </p:sp>
      <p:sp>
        <p:nvSpPr>
          <p:cNvPr id="1048655" name="Rectangle 11"/>
          <p:cNvSpPr/>
          <p:nvPr/>
        </p:nvSpPr>
        <p:spPr>
          <a:xfrm>
            <a:off x="3936768" y="1366496"/>
            <a:ext cx="3749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Прогноз и симулирование </a:t>
            </a:r>
          </a:p>
        </p:txBody>
      </p:sp>
      <p:cxnSp>
        <p:nvCxnSpPr>
          <p:cNvPr id="3145743" name="Straight Arrow Connector 15"/>
          <p:cNvCxnSpPr>
            <a:cxnSpLocks/>
          </p:cNvCxnSpPr>
          <p:nvPr/>
        </p:nvCxnSpPr>
        <p:spPr>
          <a:xfrm flipV="1">
            <a:off x="3821151" y="1366496"/>
            <a:ext cx="0" cy="538296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Заголовок 1"/>
          <p:cNvSpPr txBox="1"/>
          <p:nvPr/>
        </p:nvSpPr>
        <p:spPr>
          <a:xfrm>
            <a:off x="1524000" y="0"/>
            <a:ext cx="9144000" cy="836712"/>
          </a:xfrm>
          <a:prstGeom prst="rect">
            <a:avLst/>
          </a:prstGeom>
        </p:spPr>
        <p:txBody>
          <a:bodyPr vert="horz" lIns="91440" tIns="18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rgbClr val="005AAA"/>
                </a:solidFill>
                <a:latin typeface="Myriad Pro" pitchFamily="34" charset="0"/>
                <a:cs typeface="Times New Roman" pitchFamily="18" charset="0"/>
              </a:rPr>
              <a:t>Слои городских данных</a:t>
            </a:r>
          </a:p>
        </p:txBody>
      </p:sp>
      <p:pic>
        <p:nvPicPr>
          <p:cNvPr id="2097158" name="Picture 4"/>
          <p:cNvPicPr>
            <a:picLocks noChangeAspect="1" noChangeArrowheads="1"/>
          </p:cNvPicPr>
          <p:nvPr/>
        </p:nvPicPr>
        <p:blipFill rotWithShape="1">
          <a:blip r:embed="rId2"/>
          <a:srcRect t="10678"/>
          <a:stretch>
            <a:fillRect/>
          </a:stretch>
        </p:blipFill>
        <p:spPr bwMode="auto">
          <a:xfrm>
            <a:off x="2495850" y="5481308"/>
            <a:ext cx="1013069" cy="61206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2097159" name="Picture 6"/>
          <p:cNvPicPr>
            <a:picLocks noChangeAspect="1" noChangeArrowheads="1"/>
          </p:cNvPicPr>
          <p:nvPr/>
        </p:nvPicPr>
        <p:blipFill rotWithShape="1">
          <a:blip r:embed="rId3"/>
          <a:srcRect t="14466" b="13876"/>
          <a:stretch>
            <a:fillRect/>
          </a:stretch>
        </p:blipFill>
        <p:spPr bwMode="auto">
          <a:xfrm>
            <a:off x="2516684" y="6191696"/>
            <a:ext cx="992234" cy="557763"/>
          </a:xfrm>
          <a:prstGeom prst="rect">
            <a:avLst/>
          </a:prstGeom>
          <a:noFill/>
        </p:spPr>
      </p:pic>
      <p:pic>
        <p:nvPicPr>
          <p:cNvPr id="2097160" name="Picture 8"/>
          <p:cNvPicPr>
            <a:picLocks noChangeAspect="1" noChangeArrowheads="1"/>
          </p:cNvPicPr>
          <p:nvPr/>
        </p:nvPicPr>
        <p:blipFill rotWithShape="1">
          <a:blip r:embed="rId4"/>
          <a:srcRect l="-1250" t="14676" r="-1"/>
          <a:stretch>
            <a:fillRect/>
          </a:stretch>
        </p:blipFill>
        <p:spPr bwMode="auto">
          <a:xfrm>
            <a:off x="2506267" y="4057977"/>
            <a:ext cx="1013069" cy="633926"/>
          </a:xfrm>
          <a:prstGeom prst="rect">
            <a:avLst/>
          </a:prstGeom>
          <a:noFill/>
        </p:spPr>
      </p:pic>
      <p:pic>
        <p:nvPicPr>
          <p:cNvPr id="209716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32054" y="4790230"/>
            <a:ext cx="1134914" cy="560758"/>
          </a:xfrm>
          <a:prstGeom prst="rect">
            <a:avLst/>
          </a:prstGeom>
          <a:noFill/>
        </p:spPr>
      </p:pic>
      <p:pic>
        <p:nvPicPr>
          <p:cNvPr id="2097162" name="Picture 12"/>
          <p:cNvPicPr>
            <a:picLocks noChangeAspect="1" noChangeArrowheads="1"/>
          </p:cNvPicPr>
          <p:nvPr/>
        </p:nvPicPr>
        <p:blipFill rotWithShape="1">
          <a:blip r:embed="rId6"/>
          <a:srcRect l="1" r="15285"/>
          <a:stretch>
            <a:fillRect/>
          </a:stretch>
        </p:blipFill>
        <p:spPr bwMode="auto">
          <a:xfrm>
            <a:off x="2377711" y="3232650"/>
            <a:ext cx="1292533" cy="768177"/>
          </a:xfrm>
          <a:prstGeom prst="rect">
            <a:avLst/>
          </a:prstGeom>
          <a:noFill/>
        </p:spPr>
      </p:pic>
      <p:pic>
        <p:nvPicPr>
          <p:cNvPr id="2097163" name="Picture 20"/>
          <p:cNvPicPr>
            <a:picLocks noChangeAspect="1" noChangeArrowheads="1"/>
          </p:cNvPicPr>
          <p:nvPr/>
        </p:nvPicPr>
        <p:blipFill rotWithShape="1">
          <a:blip r:embed="rId7"/>
          <a:srcRect l="2593" t="4896" r="4929" b="18255"/>
          <a:stretch>
            <a:fillRect/>
          </a:stretch>
        </p:blipFill>
        <p:spPr bwMode="auto">
          <a:xfrm>
            <a:off x="2468605" y="2560432"/>
            <a:ext cx="1088391" cy="656838"/>
          </a:xfrm>
          <a:prstGeom prst="rect">
            <a:avLst/>
          </a:prstGeom>
          <a:noFill/>
        </p:spPr>
      </p:pic>
      <p:pic>
        <p:nvPicPr>
          <p:cNvPr id="2097164" name="Picture 22" descr="TomTom Traffic Sees Major Improvements and Total Number of Countries with  TomTom Traffic Hits 50 Globally | Informed Infrastructur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5523" y="1832840"/>
            <a:ext cx="876906" cy="518836"/>
          </a:xfrm>
          <a:prstGeom prst="rect">
            <a:avLst/>
          </a:prstGeom>
          <a:noFill/>
        </p:spPr>
      </p:pic>
      <p:pic>
        <p:nvPicPr>
          <p:cNvPr id="2097165" name="Picture 24" descr="Virtual cities: Designing the metropolises of the future - BBC Ne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77537" y="1126332"/>
            <a:ext cx="884892" cy="497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8" grpId="0"/>
      <p:bldP spid="1048649" grpId="0"/>
      <p:bldP spid="1048650" grpId="0"/>
      <p:bldP spid="1048651" grpId="0"/>
      <p:bldP spid="1048652" grpId="0"/>
      <p:bldP spid="1048653" grpId="0"/>
      <p:bldP spid="1048654" grpId="0"/>
      <p:bldP spid="10486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3424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005AAA"/>
                </a:solidFill>
                <a:latin typeface="Myriad Pro" pitchFamily="34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005AAA"/>
                </a:solidFill>
                <a:latin typeface="Myriad Pro" pitchFamily="34" charset="0"/>
                <a:cs typeface="Times New Roman" pitchFamily="18" charset="0"/>
              </a:rPr>
              <a:t>Проекции для представления </a:t>
            </a:r>
            <a:r>
              <a:rPr lang="ru-RU" sz="3200" b="1" dirty="0" err="1">
                <a:solidFill>
                  <a:srgbClr val="005AAA"/>
                </a:solidFill>
                <a:latin typeface="Myriad Pro" pitchFamily="34" charset="0"/>
                <a:cs typeface="Times New Roman" pitchFamily="18" charset="0"/>
              </a:rPr>
              <a:t>геоданных</a:t>
            </a:r>
            <a:endParaRPr lang="en-US" sz="3200" b="1" dirty="0">
              <a:solidFill>
                <a:srgbClr val="005AAA"/>
              </a:solidFill>
              <a:latin typeface="Myriad Pro" pitchFamily="34" charset="0"/>
              <a:cs typeface="Times New Roman" pitchFamily="18" charset="0"/>
            </a:endParaRPr>
          </a:p>
        </p:txBody>
      </p:sp>
      <p:pic>
        <p:nvPicPr>
          <p:cNvPr id="2097166" name="Picture 8" descr="the “Dymaxion” polyhedral proj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4492" y="1755497"/>
            <a:ext cx="3574967" cy="1688799"/>
          </a:xfrm>
          <a:prstGeom prst="rect">
            <a:avLst/>
          </a:prstGeom>
          <a:noFill/>
        </p:spPr>
      </p:pic>
      <p:pic>
        <p:nvPicPr>
          <p:cNvPr id="209716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337" y="1755497"/>
            <a:ext cx="1985179" cy="1985179"/>
          </a:xfrm>
          <a:prstGeom prst="rect">
            <a:avLst/>
          </a:prstGeom>
          <a:noFill/>
        </p:spPr>
      </p:pic>
      <p:sp>
        <p:nvSpPr>
          <p:cNvPr id="1048658" name="TextBox 3"/>
          <p:cNvSpPr txBox="1"/>
          <p:nvPr/>
        </p:nvSpPr>
        <p:spPr>
          <a:xfrm>
            <a:off x="1724336" y="3949639"/>
            <a:ext cx="1860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Проекция</a:t>
            </a:r>
            <a:r>
              <a:rPr lang="ru-RU" sz="1400" dirty="0"/>
              <a:t> </a:t>
            </a:r>
            <a:r>
              <a:rPr lang="en-US" sz="1600" dirty="0"/>
              <a:t>Mercator</a:t>
            </a:r>
            <a:endParaRPr lang="en-US" sz="1400" dirty="0"/>
          </a:p>
        </p:txBody>
      </p:sp>
      <p:sp>
        <p:nvSpPr>
          <p:cNvPr id="1048659" name="TextBox 4"/>
          <p:cNvSpPr txBox="1"/>
          <p:nvPr/>
        </p:nvSpPr>
        <p:spPr>
          <a:xfrm>
            <a:off x="1553979" y="4382245"/>
            <a:ext cx="232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/>
              <a:t>Для измерения расстояний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Отсутствие полюсов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Масштаб увеличивается от экватора к полюсам</a:t>
            </a:r>
            <a:endParaRPr lang="en-US" sz="1200" dirty="0"/>
          </a:p>
        </p:txBody>
      </p:sp>
      <p:sp>
        <p:nvSpPr>
          <p:cNvPr id="1048660" name="Rectangle 5"/>
          <p:cNvSpPr/>
          <p:nvPr/>
        </p:nvSpPr>
        <p:spPr>
          <a:xfrm>
            <a:off x="7958104" y="3826530"/>
            <a:ext cx="2367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40404"/>
                </a:solidFill>
                <a:latin typeface="franklin_gothic"/>
              </a:rPr>
              <a:t>Проекция многогранный</a:t>
            </a:r>
          </a:p>
          <a:p>
            <a:pPr algn="ctr"/>
            <a:r>
              <a:rPr lang="ru-RU" sz="1600" dirty="0">
                <a:solidFill>
                  <a:srgbClr val="040404"/>
                </a:solidFill>
                <a:latin typeface="franklin_gothic"/>
              </a:rPr>
              <a:t> глобус</a:t>
            </a:r>
          </a:p>
        </p:txBody>
      </p:sp>
      <p:sp>
        <p:nvSpPr>
          <p:cNvPr id="1048661" name="TextBox 6"/>
          <p:cNvSpPr txBox="1"/>
          <p:nvPr/>
        </p:nvSpPr>
        <p:spPr>
          <a:xfrm>
            <a:off x="7958103" y="4435750"/>
            <a:ext cx="252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Минимальная ошибка при измерении расстояния между объектами</a:t>
            </a:r>
            <a:endParaRPr lang="en-US" sz="1200" dirty="0"/>
          </a:p>
        </p:txBody>
      </p:sp>
      <p:pic>
        <p:nvPicPr>
          <p:cNvPr id="2097168" name="Picture 14" descr="Redefining the Face Of Beauty : QATAR, THE ONLY FLAG IN THE WORLD THAT  BEGINS WITH THE LETTER Q!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9932" y="1801932"/>
            <a:ext cx="3523455" cy="1849956"/>
          </a:xfrm>
          <a:prstGeom prst="rect">
            <a:avLst/>
          </a:prstGeom>
          <a:noFill/>
        </p:spPr>
      </p:pic>
      <p:sp>
        <p:nvSpPr>
          <p:cNvPr id="1048662" name="TextBox 20"/>
          <p:cNvSpPr txBox="1"/>
          <p:nvPr/>
        </p:nvSpPr>
        <p:spPr>
          <a:xfrm>
            <a:off x="4614371" y="3903094"/>
            <a:ext cx="2577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Система координат</a:t>
            </a:r>
            <a:r>
              <a:rPr lang="ru-RU" sz="1400" dirty="0"/>
              <a:t> </a:t>
            </a:r>
            <a:r>
              <a:rPr lang="en-US" sz="1600" dirty="0"/>
              <a:t>WGS 84</a:t>
            </a:r>
            <a:endParaRPr lang="en-US" sz="1400" dirty="0"/>
          </a:p>
        </p:txBody>
      </p:sp>
      <p:sp>
        <p:nvSpPr>
          <p:cNvPr id="1048663" name="TextBox 21"/>
          <p:cNvSpPr txBox="1"/>
          <p:nvPr/>
        </p:nvSpPr>
        <p:spPr>
          <a:xfrm>
            <a:off x="4698712" y="4382245"/>
            <a:ext cx="232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/>
              <a:t>Единая для всей планеты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Используется в</a:t>
            </a:r>
            <a:r>
              <a:rPr lang="en-US" sz="1200" dirty="0"/>
              <a:t> GPS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Отражает 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cxnSp>
        <p:nvCxnSpPr>
          <p:cNvPr id="3145744" name="Straight Connector 9"/>
          <p:cNvCxnSpPr>
            <a:cxnSpLocks/>
          </p:cNvCxnSpPr>
          <p:nvPr/>
        </p:nvCxnSpPr>
        <p:spPr>
          <a:xfrm>
            <a:off x="4099931" y="1801933"/>
            <a:ext cx="0" cy="19387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4" descr="H3: Uber's Hexagonal Hierarchical Spatial Inde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80528" y="1981530"/>
            <a:ext cx="2551796" cy="2361628"/>
          </a:xfrm>
          <a:prstGeom prst="rect">
            <a:avLst/>
          </a:prstGeom>
          <a:noFill/>
        </p:spPr>
      </p:pic>
      <p:sp>
        <p:nvSpPr>
          <p:cNvPr id="1048664" name="TextBox 4"/>
          <p:cNvSpPr txBox="1"/>
          <p:nvPr/>
        </p:nvSpPr>
        <p:spPr>
          <a:xfrm>
            <a:off x="7324590" y="4589171"/>
            <a:ext cx="31918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600" dirty="0"/>
              <a:t>Открытая библиотека от </a:t>
            </a:r>
            <a:r>
              <a:rPr lang="en-US" sz="1600" dirty="0"/>
              <a:t>Uber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Равномерно распределенная агрегация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17 уровней разрешений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Иерархическая система организации</a:t>
            </a:r>
            <a:endParaRPr lang="en-US" sz="1600" dirty="0"/>
          </a:p>
          <a:p>
            <a:pPr marL="228600" indent="-2286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048665" name="TextBox 5"/>
          <p:cNvSpPr txBox="1"/>
          <p:nvPr/>
        </p:nvSpPr>
        <p:spPr>
          <a:xfrm>
            <a:off x="7976127" y="1419819"/>
            <a:ext cx="116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H3 system</a:t>
            </a:r>
          </a:p>
        </p:txBody>
      </p:sp>
      <p:sp>
        <p:nvSpPr>
          <p:cNvPr id="1048666" name="Rectangle 6"/>
          <p:cNvSpPr/>
          <p:nvPr/>
        </p:nvSpPr>
        <p:spPr>
          <a:xfrm>
            <a:off x="2194807" y="157981"/>
            <a:ext cx="811658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900" b="1" dirty="0">
                <a:solidFill>
                  <a:srgbClr val="005AAA"/>
                </a:solidFill>
                <a:latin typeface="Myriad Pro" pitchFamily="34" charset="0"/>
                <a:ea typeface="+mj-ea"/>
                <a:cs typeface="Times New Roman" pitchFamily="18" charset="0"/>
              </a:rPr>
              <a:t>Способы агрегации данных в пространстве</a:t>
            </a:r>
            <a:endParaRPr lang="en-US" sz="2900" b="1" dirty="0">
              <a:solidFill>
                <a:srgbClr val="005AAA"/>
              </a:solidFill>
              <a:latin typeface="Myriad Pro" pitchFamily="34" charset="0"/>
              <a:ea typeface="+mj-ea"/>
              <a:cs typeface="Times New Roman" pitchFamily="18" charset="0"/>
            </a:endParaRPr>
          </a:p>
        </p:txBody>
      </p:sp>
      <p:pic>
        <p:nvPicPr>
          <p:cNvPr id="2097170" name="Picture 7"/>
          <p:cNvPicPr>
            <a:picLocks noChangeAspect="1"/>
          </p:cNvPicPr>
          <p:nvPr/>
        </p:nvPicPr>
        <p:blipFill rotWithShape="1">
          <a:blip r:embed="rId3"/>
          <a:srcRect l="34561" t="6591" r="32879" b="1923"/>
          <a:stretch>
            <a:fillRect/>
          </a:stretch>
        </p:blipFill>
        <p:spPr>
          <a:xfrm>
            <a:off x="4799832" y="1913448"/>
            <a:ext cx="2034561" cy="2429711"/>
          </a:xfrm>
          <a:prstGeom prst="rect">
            <a:avLst/>
          </a:prstGeom>
        </p:spPr>
      </p:pic>
      <p:sp>
        <p:nvSpPr>
          <p:cNvPr id="1048667" name="TextBox 9"/>
          <p:cNvSpPr txBox="1"/>
          <p:nvPr/>
        </p:nvSpPr>
        <p:spPr>
          <a:xfrm>
            <a:off x="4291457" y="4591751"/>
            <a:ext cx="3033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600" dirty="0"/>
              <a:t>Легко построить – доступна в </a:t>
            </a:r>
            <a:r>
              <a:rPr lang="en-US" sz="1600" dirty="0"/>
              <a:t>GIS </a:t>
            </a:r>
            <a:r>
              <a:rPr lang="ru-RU" sz="1600" dirty="0"/>
              <a:t>по умолчанию 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Используется мобильными операторами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Неравное расстояние между соседними квадратами</a:t>
            </a:r>
            <a:endParaRPr lang="en-US" sz="1600" dirty="0"/>
          </a:p>
        </p:txBody>
      </p:sp>
      <p:pic>
        <p:nvPicPr>
          <p:cNvPr id="2097171" name="Picture 4" descr="London map: UK Tourist Information, guide and advice: UK Hotel and Guest  House Directo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4877" y="1981531"/>
            <a:ext cx="2326459" cy="2293543"/>
          </a:xfrm>
          <a:prstGeom prst="rect">
            <a:avLst/>
          </a:prstGeom>
          <a:noFill/>
        </p:spPr>
      </p:pic>
      <p:sp>
        <p:nvSpPr>
          <p:cNvPr id="1048668" name="TextBox 11"/>
          <p:cNvSpPr txBox="1"/>
          <p:nvPr/>
        </p:nvSpPr>
        <p:spPr>
          <a:xfrm>
            <a:off x="4965296" y="1419819"/>
            <a:ext cx="15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Fishnet system</a:t>
            </a:r>
          </a:p>
        </p:txBody>
      </p:sp>
      <p:sp>
        <p:nvSpPr>
          <p:cNvPr id="1048669" name="TextBox 13"/>
          <p:cNvSpPr txBox="1"/>
          <p:nvPr/>
        </p:nvSpPr>
        <p:spPr>
          <a:xfrm>
            <a:off x="1991915" y="1419819"/>
            <a:ext cx="20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Почтовые индексы</a:t>
            </a:r>
            <a:endParaRPr lang="en-US" b="1" dirty="0"/>
          </a:p>
        </p:txBody>
      </p:sp>
      <p:sp>
        <p:nvSpPr>
          <p:cNvPr id="1048670" name="TextBox 14"/>
          <p:cNvSpPr txBox="1"/>
          <p:nvPr/>
        </p:nvSpPr>
        <p:spPr>
          <a:xfrm>
            <a:off x="1666339" y="4653352"/>
            <a:ext cx="2625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600" dirty="0"/>
              <a:t>Используются официальными органами статистики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/>
              <a:t>Границы индексов – не всегда открытые данные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6BB8-B749-464D-AD0B-5F4137FE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err="1"/>
              <a:t>датасета</a:t>
            </a:r>
            <a:r>
              <a:rPr lang="ru-RU" dirty="0"/>
              <a:t> -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A351-7ABD-E044-9CF9-748CE46F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1935677"/>
            <a:ext cx="11033166" cy="424128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Внимание на формат: </a:t>
            </a:r>
            <a:r>
              <a:rPr lang="en-US" dirty="0" err="1"/>
              <a:t>geojson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ESRI Shapefile</a:t>
            </a:r>
          </a:p>
          <a:p>
            <a:pPr marL="0" indent="0">
              <a:buNone/>
            </a:pPr>
            <a:r>
              <a:rPr lang="ru-RU" dirty="0"/>
              <a:t>Функции:  пересечение, дистанция, площадь,  смена проекции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(Из  </a:t>
            </a:r>
            <a:r>
              <a:rPr lang="en-US" dirty="0"/>
              <a:t>OSM </a:t>
            </a:r>
            <a:r>
              <a:rPr lang="ru-RU" dirty="0"/>
              <a:t>выгрузить границы районов </a:t>
            </a:r>
            <a:r>
              <a:rPr lang="ru-RU" dirty="0" err="1"/>
              <a:t>москвы</a:t>
            </a:r>
            <a:r>
              <a:rPr lang="ru-RU" dirty="0"/>
              <a:t>. Посчитать площадь и расстояние между центрами + можно выгрузить дорожный граф.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Screencast </a:t>
            </a:r>
            <a:r>
              <a:rPr lang="ru-RU" dirty="0"/>
              <a:t>ноутбука питона)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10AE-96B5-6F4A-A4EE-302BC6C0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B926-07E1-584B-B49F-5B9FE3C3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464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7807-05DA-D645-AA07-32800071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моделирования и анализа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2CF3-5E6F-2348-8EF1-323EE71D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25" y="1233147"/>
            <a:ext cx="10515600" cy="12828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Первый закон географии </a:t>
            </a:r>
            <a:r>
              <a:rPr lang="ru-RU" dirty="0" err="1"/>
              <a:t>Вальдо</a:t>
            </a:r>
            <a:r>
              <a:rPr lang="ru-RU" dirty="0"/>
              <a:t> </a:t>
            </a:r>
            <a:r>
              <a:rPr lang="ru-RU" dirty="0" err="1"/>
              <a:t>Тоблера</a:t>
            </a:r>
            <a:r>
              <a:rPr lang="ru-RU" dirty="0"/>
              <a:t> : все связано со всем, но близко расположенные вещи связаны сильнее чем удаленные</a:t>
            </a:r>
            <a:endParaRPr lang="en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0176C0-7988-1049-B743-93098CF1C80E}"/>
              </a:ext>
            </a:extLst>
          </p:cNvPr>
          <p:cNvCxnSpPr/>
          <p:nvPr/>
        </p:nvCxnSpPr>
        <p:spPr>
          <a:xfrm>
            <a:off x="5712030" y="3259776"/>
            <a:ext cx="0" cy="60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217A6DB-D102-B64B-8FA5-4D196E62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44" y="2822294"/>
            <a:ext cx="7133112" cy="36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3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5874</TotalTime>
  <Words>372</Words>
  <Application>Microsoft Macintosh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franklin_gothic</vt:lpstr>
      <vt:lpstr>Myriad Pro</vt:lpstr>
      <vt:lpstr>Office Theme</vt:lpstr>
      <vt:lpstr>PowerPoint Presentation</vt:lpstr>
      <vt:lpstr>Задачи геоанализа в маркетинге</vt:lpstr>
      <vt:lpstr>Особенности представления информации</vt:lpstr>
      <vt:lpstr>PowerPoint Presentation</vt:lpstr>
      <vt:lpstr> Проекции для представления геоданных</vt:lpstr>
      <vt:lpstr>PowerPoint Presentation</vt:lpstr>
      <vt:lpstr>Пример датасета - </vt:lpstr>
      <vt:lpstr>PowerPoint Presentation</vt:lpstr>
      <vt:lpstr>Особенности моделирования и анализа</vt:lpstr>
      <vt:lpstr>Примеры моделей </vt:lpstr>
      <vt:lpstr>Регрессии</vt:lpstr>
      <vt:lpstr>RF + Kriging</vt:lpstr>
      <vt:lpstr>Задача ( этот и 2 следующих слайда)</vt:lpstr>
      <vt:lpstr>Задача</vt:lpstr>
      <vt:lpstr>Слайд о себе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Inessa Tregubova</dc:creator>
  <cp:lastModifiedBy>Inessa Tregubova</cp:lastModifiedBy>
  <cp:revision>3</cp:revision>
  <dcterms:created xsi:type="dcterms:W3CDTF">2021-09-10T19:46:49Z</dcterms:created>
  <dcterms:modified xsi:type="dcterms:W3CDTF">2021-09-14T21:41:20Z</dcterms:modified>
</cp:coreProperties>
</file>